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8" r:id="rId3"/>
    <p:sldId id="289" r:id="rId4"/>
    <p:sldId id="290" r:id="rId5"/>
    <p:sldId id="297" r:id="rId6"/>
    <p:sldId id="292" r:id="rId7"/>
    <p:sldId id="295" r:id="rId8"/>
    <p:sldId id="299" r:id="rId9"/>
    <p:sldId id="296" r:id="rId10"/>
    <p:sldId id="293" r:id="rId11"/>
    <p:sldId id="294" r:id="rId12"/>
    <p:sldId id="29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zysztof Klimek" userId="3c62f56f-1051-415f-a125-ed272f055d78" providerId="ADAL" clId="{9DB663CD-22DC-43FF-8054-1D69529F7217}"/>
    <pc:docChg chg="addSld modSld">
      <pc:chgData name="Krzysztof Klimek" userId="3c62f56f-1051-415f-a125-ed272f055d78" providerId="ADAL" clId="{9DB663CD-22DC-43FF-8054-1D69529F7217}" dt="2025-10-02T12:16:18.769" v="12" actId="20577"/>
      <pc:docMkLst>
        <pc:docMk/>
      </pc:docMkLst>
      <pc:sldChg chg="modSp new mod">
        <pc:chgData name="Krzysztof Klimek" userId="3c62f56f-1051-415f-a125-ed272f055d78" providerId="ADAL" clId="{9DB663CD-22DC-43FF-8054-1D69529F7217}" dt="2025-10-02T12:16:18.769" v="12" actId="20577"/>
        <pc:sldMkLst>
          <pc:docMk/>
          <pc:sldMk cId="3393315858" sldId="295"/>
        </pc:sldMkLst>
        <pc:spChg chg="mod">
          <ac:chgData name="Krzysztof Klimek" userId="3c62f56f-1051-415f-a125-ed272f055d78" providerId="ADAL" clId="{9DB663CD-22DC-43FF-8054-1D69529F7217}" dt="2025-10-02T12:16:18.769" v="12" actId="20577"/>
          <ac:spMkLst>
            <pc:docMk/>
            <pc:sldMk cId="3393315858" sldId="295"/>
            <ac:spMk id="2" creationId="{4AD7AAE5-79D0-8D98-069D-E6682B87538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ke.krakow.pl/" TargetMode="External"/><Relationship Id="rId2" Type="http://schemas.openxmlformats.org/officeDocument/2006/relationships/hyperlink" Target="http://www.oke.krakow.pl/inf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pl-PL" sz="2000" b="1" dirty="0"/>
              <a:t>22 </a:t>
            </a:r>
            <a:r>
              <a:rPr lang="pl-PL" sz="2000" b="1"/>
              <a:t>wrzesień 2026</a:t>
            </a:r>
            <a:br>
              <a:rPr lang="pl-PL" sz="2000" b="1"/>
            </a:br>
            <a:br>
              <a:rPr lang="pl-PL" dirty="0"/>
            </a:br>
            <a:r>
              <a:rPr lang="pl-PL" dirty="0"/>
              <a:t>Matura 2027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107097" y="4777379"/>
            <a:ext cx="9397516" cy="1126283"/>
          </a:xfrm>
        </p:spPr>
        <p:txBody>
          <a:bodyPr>
            <a:normAutofit fontScale="70000" lnSpcReduction="20000"/>
          </a:bodyPr>
          <a:lstStyle/>
          <a:p>
            <a:r>
              <a:rPr lang="pl-PL" sz="3200" b="1" dirty="0">
                <a:solidFill>
                  <a:srgbClr val="7030A0"/>
                </a:solidFill>
              </a:rPr>
              <a:t>Formuła 2023 dla uczniów 4 letniego Liceum i 5 letniego Technikum</a:t>
            </a:r>
          </a:p>
          <a:p>
            <a:r>
              <a:rPr lang="pl-PL" sz="3200" b="1" dirty="0">
                <a:solidFill>
                  <a:srgbClr val="FFC000"/>
                </a:solidFill>
              </a:rPr>
              <a:t>Formuła 2015 dla absolwentów kończących szkołę przed 2019 r.</a:t>
            </a:r>
          </a:p>
        </p:txBody>
      </p:sp>
    </p:spTree>
    <p:extLst>
      <p:ext uri="{BB962C8B-B14F-4D97-AF65-F5344CB8AC3E}">
        <p14:creationId xmlns:p14="http://schemas.microsoft.com/office/powerpoint/2010/main" val="4248798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C3836F-5447-4AF4-570D-6C206A4AB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Egzamin maturalny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CA57C3-5074-56E4-A4BF-8030722F5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Egzamin maturalny jest przeprowadzany jeden raz w ciągu roku, w okresie od maja do września, w terminach: głównym, dodatkowym i poprawkowym, określonych w komunikacie o harmonogramie.</a:t>
            </a:r>
          </a:p>
          <a:p>
            <a:r>
              <a:rPr lang="pl-PL" dirty="0"/>
              <a:t>Egzamin maturalny jest przeprowadzany z przedmiotów obowiązkowych oraz przedmiotów dodatkowych i w 2027 r. składa się z </a:t>
            </a:r>
            <a:r>
              <a:rPr lang="pl-PL" b="1" dirty="0"/>
              <a:t>części ustnej </a:t>
            </a:r>
            <a:r>
              <a:rPr lang="pl-PL" dirty="0"/>
              <a:t>oraz </a:t>
            </a:r>
            <a:r>
              <a:rPr lang="pl-PL" b="1" dirty="0"/>
              <a:t>części pisemnej. </a:t>
            </a:r>
          </a:p>
        </p:txBody>
      </p:sp>
    </p:spTree>
    <p:extLst>
      <p:ext uri="{BB962C8B-B14F-4D97-AF65-F5344CB8AC3E}">
        <p14:creationId xmlns:p14="http://schemas.microsoft.com/office/powerpoint/2010/main" val="2234644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44ABD9-D4F0-2BF1-6D6D-EE7360311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83349"/>
          </a:xfrm>
        </p:spPr>
        <p:txBody>
          <a:bodyPr/>
          <a:lstStyle/>
          <a:p>
            <a:r>
              <a:rPr lang="pl-PL" dirty="0"/>
              <a:t>Egzaminy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6877A38-2831-4386-610C-BA8CC820E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407458"/>
            <a:ext cx="8915400" cy="482643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/>
              <a:t>Absolwent, przystępując do egzaminu maturalnego w 2027 r., zdaje obowiązkowo </a:t>
            </a:r>
          </a:p>
          <a:p>
            <a:pPr marL="0" indent="0">
              <a:buNone/>
            </a:pPr>
            <a:r>
              <a:rPr lang="pl-PL" b="1" dirty="0"/>
              <a:t>1) w części ustnej </a:t>
            </a:r>
            <a:r>
              <a:rPr lang="pl-PL" dirty="0"/>
              <a:t>– egzaminy, dla których nie określa się poziomu, z następujących przedmiotów: </a:t>
            </a:r>
          </a:p>
          <a:p>
            <a:pPr lvl="1" indent="-342900">
              <a:buAutoNum type="alphaLcParenR"/>
            </a:pPr>
            <a:r>
              <a:rPr lang="pl-PL" sz="1800" dirty="0"/>
              <a:t>język polski </a:t>
            </a:r>
          </a:p>
          <a:p>
            <a:pPr lvl="1" indent="-342900">
              <a:buAutoNum type="alphaLcParenR"/>
            </a:pPr>
            <a:r>
              <a:rPr lang="pl-PL" sz="1800" dirty="0"/>
              <a:t>język obcy nowożytny wybrany spośród języków: angielskiego, francuskiego, hiszpańskiego, niemieckiego, rosyjskiego, ukraińskiego albo włoskiego </a:t>
            </a:r>
            <a:r>
              <a:rPr lang="pl-PL" sz="1800" b="1" i="1" dirty="0"/>
              <a:t>(musi to być ten sam język co w części pisemnej)</a:t>
            </a:r>
          </a:p>
          <a:p>
            <a:pPr marL="0" indent="0">
              <a:buNone/>
            </a:pPr>
            <a:r>
              <a:rPr lang="pl-PL" sz="2200" b="1" dirty="0"/>
              <a:t>2) w części pisemnej </a:t>
            </a:r>
            <a:r>
              <a:rPr lang="pl-PL" sz="2200" dirty="0"/>
              <a:t>– egzaminy na poziomie podstawowym z następujących przedmiotów: </a:t>
            </a:r>
          </a:p>
          <a:p>
            <a:pPr lvl="1" indent="-342900">
              <a:buAutoNum type="alphaLcParenR"/>
            </a:pPr>
            <a:r>
              <a:rPr lang="pl-PL" sz="1800" dirty="0"/>
              <a:t>język polski  </a:t>
            </a:r>
          </a:p>
          <a:p>
            <a:pPr lvl="1" indent="-342900">
              <a:buAutoNum type="alphaLcParenR"/>
            </a:pPr>
            <a:r>
              <a:rPr lang="pl-PL" sz="1800" dirty="0"/>
              <a:t>matematyka </a:t>
            </a:r>
          </a:p>
          <a:p>
            <a:pPr lvl="1" indent="-342900">
              <a:buFont typeface="Wingdings 3" charset="2"/>
              <a:buAutoNum type="alphaLcParenR"/>
            </a:pPr>
            <a:r>
              <a:rPr lang="pl-PL" sz="1800" dirty="0"/>
              <a:t>język obcy nowożytny wybrany spośród języków: angielskiego, francuskiego, hiszpańskiego, niemieckiego, rosyjskiego, ukraińskiego i włoskiego albo </a:t>
            </a:r>
            <a:r>
              <a:rPr lang="pl-PL" sz="1800" b="1" dirty="0"/>
              <a:t>łacińskiego (nie zdaje w części ustnej żadnego języka obcego)</a:t>
            </a:r>
          </a:p>
          <a:p>
            <a:pPr lvl="1" indent="-342900">
              <a:buFont typeface="Wingdings 3" charset="2"/>
              <a:buAutoNum type="alphaLcParenR"/>
            </a:pPr>
            <a:endParaRPr lang="pl-PL" sz="1800" dirty="0"/>
          </a:p>
          <a:p>
            <a:pPr lvl="1" indent="-342900">
              <a:buAutoNum type="alphaLcParenR"/>
            </a:pPr>
            <a:endParaRPr lang="pl-PL" sz="1800" dirty="0"/>
          </a:p>
          <a:p>
            <a:pPr lvl="1" indent="-342900">
              <a:buAutoNum type="alphaLcParenR"/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1345673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95368D-F5C5-288D-FBF2-A47E9A0D1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9561"/>
          </a:xfrm>
        </p:spPr>
        <p:txBody>
          <a:bodyPr/>
          <a:lstStyle/>
          <a:p>
            <a:r>
              <a:rPr lang="pl-PL" dirty="0"/>
              <a:t>Egzaminy cd.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6B9E9E-A2B1-5DF3-BFEE-79767970E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53671"/>
            <a:ext cx="8915400" cy="510091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Aby w 2027 r. uzyskać świadectwo dojrzałości, absolwent obowiązkowo przystępuje również do części pisemnej egzaminu min. z jednego przedmiotu dodatkowego na poziomie rozszerzonym. Wyboru dokonuje spośród następujących przedmiotów: </a:t>
            </a:r>
          </a:p>
          <a:p>
            <a:pPr marL="0" indent="0">
              <a:buNone/>
            </a:pPr>
            <a:r>
              <a:rPr lang="pl-PL" b="1" dirty="0"/>
              <a:t>1) biologia 2) chemia 3) filozofia 4) fizyka 5) geografia 6) historia </a:t>
            </a:r>
          </a:p>
          <a:p>
            <a:pPr marL="0" indent="0">
              <a:buNone/>
            </a:pPr>
            <a:r>
              <a:rPr lang="pl-PL" b="1" dirty="0"/>
              <a:t>7) historia muzyki 8) historia sztuki 9) historia tańca (w 2027 tylko absolwenci LO) 10) informatyka 11) język łaciński i kultura antyczna </a:t>
            </a:r>
          </a:p>
          <a:p>
            <a:pPr marL="0" indent="0">
              <a:buNone/>
            </a:pPr>
            <a:r>
              <a:rPr lang="pl-PL" b="1" dirty="0"/>
              <a:t>12) język obcy nowożytny (wybór spośród następujących języków: angielski, francuski, hiszpański, niemiecki, rosyjski, ukraiński, włoski) </a:t>
            </a:r>
          </a:p>
          <a:p>
            <a:pPr marL="0" indent="0">
              <a:buNone/>
            </a:pPr>
            <a:r>
              <a:rPr lang="pl-PL" b="1" dirty="0"/>
              <a:t>13) język polski 14) matematyka 15) wiedza o społeczeństwie, 16) biznes i zarządzanie (w 2027 tylko absolwenci LO)</a:t>
            </a:r>
          </a:p>
          <a:p>
            <a:pPr marL="0" indent="0">
              <a:buNone/>
            </a:pPr>
            <a:r>
              <a:rPr lang="pl-PL" dirty="0"/>
              <a:t>W 2027 r. absolwent może ponadto przystąpić do egzaminu maturalnego z nie więcej niż </a:t>
            </a:r>
            <a:r>
              <a:rPr lang="pl-PL" b="1" dirty="0"/>
              <a:t>pięciu</a:t>
            </a:r>
            <a:r>
              <a:rPr lang="pl-PL" dirty="0"/>
              <a:t> kolejnych przedmiotów dodatkowych wybranych spośród pozostałych przedmiotów dodatkowych na poziomie rozszerzonym.</a:t>
            </a:r>
          </a:p>
          <a:p>
            <a:pPr marL="0" indent="0">
              <a:buNone/>
            </a:pPr>
            <a:r>
              <a:rPr lang="pl-PL" b="1" dirty="0"/>
              <a:t>Na przedmiotach dodatkowych nie ma progu zdawalności. </a:t>
            </a:r>
          </a:p>
          <a:p>
            <a:pPr marL="0" indent="0" algn="ctr">
              <a:buNone/>
            </a:pPr>
            <a:r>
              <a:rPr lang="pl-PL" b="1" dirty="0"/>
              <a:t>(2027 to ostatni taki rok)</a:t>
            </a:r>
          </a:p>
        </p:txBody>
      </p:sp>
    </p:spTree>
    <p:extLst>
      <p:ext uri="{BB962C8B-B14F-4D97-AF65-F5344CB8AC3E}">
        <p14:creationId xmlns:p14="http://schemas.microsoft.com/office/powerpoint/2010/main" val="4114715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38491E-954B-4198-395A-7D35092EB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3532"/>
          </a:xfrm>
        </p:spPr>
        <p:txBody>
          <a:bodyPr/>
          <a:lstStyle/>
          <a:p>
            <a:r>
              <a:rPr lang="pl-PL" dirty="0"/>
              <a:t>UWAGA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588D094-2496-7E2A-B5D1-0DC3F25B5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87642"/>
            <a:ext cx="8915400" cy="45235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Od roku </a:t>
            </a:r>
            <a:r>
              <a:rPr lang="pl-PL" b="1" dirty="0"/>
              <a:t>2028</a:t>
            </a:r>
            <a:r>
              <a:rPr lang="pl-PL" dirty="0"/>
              <a:t> wszystkie osoby przystępujące do egzaminu maturalnego w Formule 2023 – aby zdać egzamin maturalny i uzyskać świadectwo dojrzałości – będą musiały legitymować się wynikiem </a:t>
            </a:r>
            <a:r>
              <a:rPr lang="pl-PL" b="1" dirty="0"/>
              <a:t>co najmniej 30% punktów możliwych do zdobycia, uzyskanym z egzaminu z przynajmniej jednego przedmiotu dodatkowego w części pisemnej. </a:t>
            </a:r>
            <a:r>
              <a:rPr lang="pl-PL" dirty="0"/>
              <a:t>Zasada ta dotyczy również osób, które po raz pierwszy przystąpiły do egzaminu maturalnego w latach </a:t>
            </a:r>
            <a:r>
              <a:rPr lang="pl-PL" b="1" dirty="0"/>
              <a:t>2023–2027</a:t>
            </a:r>
            <a:r>
              <a:rPr lang="pl-PL" dirty="0"/>
              <a:t>, ale nie zdały tego egzaminu. Oznacza to, że osoba, która przystąpiła do egzaminu maturalnego np. w roku 2025 i nie zdała egzaminu np. z matematyki na poziomie podstawowym, a z jedynego egzaminu z przedmiotu dodatkowego, np. geografii, uzyskała wynik = 22%, przystępując do egzaminu w 2028 r. lub w latach kolejnych – aby uzyskać świadectwo dojrzałości – będzie zobowiązana nie tylko zdać egzamin z matematyki na poziomie podstawowym, ale również przystąpić do egzaminu z wybranego przedmiotu dodatkowego i również z tego egzaminu uzyskać wynik nie niższy niż 30% punktów możliwych do zdobycia. </a:t>
            </a:r>
          </a:p>
        </p:txBody>
      </p:sp>
    </p:spTree>
    <p:extLst>
      <p:ext uri="{BB962C8B-B14F-4D97-AF65-F5344CB8AC3E}">
        <p14:creationId xmlns:p14="http://schemas.microsoft.com/office/powerpoint/2010/main" val="225307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159B60-F0CB-31DA-3FB1-A86AC6C68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01278"/>
          </a:xfrm>
        </p:spPr>
        <p:txBody>
          <a:bodyPr/>
          <a:lstStyle/>
          <a:p>
            <a:r>
              <a:rPr lang="pl-PL" dirty="0"/>
              <a:t>Terminy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4637F13-9D5D-C981-BDB4-77C95F5C5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25387"/>
            <a:ext cx="8915400" cy="49593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Zdający, który zamierza przystąpić do egzaminu maturalnego, składa deklarację przystąpienia do tego egzaminu odpowiednio dyrektorowi macierzystej szkoły w określonych poniżej terminach.</a:t>
            </a:r>
          </a:p>
          <a:p>
            <a:r>
              <a:rPr lang="pl-PL" dirty="0"/>
              <a:t>Do </a:t>
            </a:r>
            <a:r>
              <a:rPr lang="pl-PL" b="1" dirty="0"/>
              <a:t>7 lutego 2027 r. </a:t>
            </a:r>
            <a:r>
              <a:rPr lang="pl-PL" dirty="0"/>
              <a:t>deklarację ostateczną</a:t>
            </a:r>
          </a:p>
          <a:p>
            <a:pPr marL="0" indent="0">
              <a:buNone/>
            </a:pPr>
            <a:r>
              <a:rPr lang="pl-PL" dirty="0"/>
              <a:t>Dla uczniów kończących szkołę w 2027 r. wzorem jest </a:t>
            </a:r>
            <a:r>
              <a:rPr lang="pl-PL" b="1" dirty="0"/>
              <a:t>Deklaracja A</a:t>
            </a:r>
          </a:p>
          <a:p>
            <a:pPr marL="0" indent="0">
              <a:buNone/>
            </a:pPr>
            <a:r>
              <a:rPr lang="pl-PL" dirty="0"/>
              <a:t>Dokumenty uprawniające do </a:t>
            </a:r>
            <a:r>
              <a:rPr lang="pl-PL" b="1" dirty="0"/>
              <a:t>dostosowania warunków lub formy egzaminu </a:t>
            </a:r>
            <a:r>
              <a:rPr lang="pl-PL" dirty="0"/>
              <a:t>zdający przedkłada odpowiednio dyrektorowi szkoły razem z deklaracją ostateczną </a:t>
            </a:r>
            <a:r>
              <a:rPr lang="pl-PL" b="1" dirty="0"/>
              <a:t>(do 7 lutego 2027 r.).</a:t>
            </a:r>
          </a:p>
          <a:p>
            <a:pPr marL="0" indent="0" algn="ctr">
              <a:buNone/>
            </a:pPr>
            <a:r>
              <a:rPr lang="pl-PL" dirty="0">
                <a:hlinkClick r:id="rId2"/>
              </a:rPr>
              <a:t>Okręgowa Komisja Egzaminacyjna w Krakowie - OKE w Krakowie</a:t>
            </a:r>
            <a:endParaRPr lang="pl-PL" dirty="0"/>
          </a:p>
          <a:p>
            <a:pPr marL="0" indent="0" algn="ctr">
              <a:buNone/>
            </a:pPr>
            <a:r>
              <a:rPr lang="pl-PL" b="1" dirty="0">
                <a:hlinkClick r:id="rId3"/>
              </a:rPr>
              <a:t>www.oke.krakow.pl</a:t>
            </a:r>
            <a:r>
              <a:rPr lang="pl-PL" b="1" dirty="0"/>
              <a:t> </a:t>
            </a:r>
          </a:p>
          <a:p>
            <a:pPr marL="0" indent="0" algn="ctr">
              <a:buNone/>
            </a:pPr>
            <a:r>
              <a:rPr lang="pl-PL" b="1" dirty="0"/>
              <a:t>WAŻNE! </a:t>
            </a:r>
            <a:r>
              <a:rPr lang="pl-PL" dirty="0"/>
              <a:t>Nie przewiduje się możliwości przystąpienia przez zdającego, który ukończył szkołę w roku, w którym przystępuje po raz pierwszy do egzaminu maturalnego, w szkole innej niż macierzysta. Możliwość ubiegania się o przystąpienie do egzaminu w szkole innej niż macierzysta dotyczy absolwentów z lat ubiegłych. 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33890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D7AAE5-79D0-8D98-069D-E6682B875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23427"/>
          </a:xfrm>
        </p:spPr>
        <p:txBody>
          <a:bodyPr/>
          <a:lstStyle/>
          <a:p>
            <a:r>
              <a:rPr lang="pl-PL" dirty="0"/>
              <a:t>Dostosowania form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2E4D738-447D-42AD-C0C2-6739C9B07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47537"/>
            <a:ext cx="8915400" cy="501315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Dostosowanie </a:t>
            </a:r>
            <a:r>
              <a:rPr lang="pl-PL" b="1" dirty="0"/>
              <a:t>form</a:t>
            </a:r>
            <a:r>
              <a:rPr lang="pl-PL" dirty="0"/>
              <a:t> egzaminu maturalnego polega na przygotowaniu odrębnych arkuszy dostosowanych do potrzeb i możliwości zdających. </a:t>
            </a:r>
          </a:p>
          <a:p>
            <a:pPr marL="0" indent="0">
              <a:buNone/>
            </a:pPr>
            <a:r>
              <a:rPr lang="pl-PL" dirty="0"/>
              <a:t>Dotyczy to uczniów posiadających </a:t>
            </a:r>
            <a:r>
              <a:rPr lang="pl-PL" b="1" dirty="0"/>
              <a:t>orzeczenia o potrzebie kształcenia specjalnego</a:t>
            </a:r>
            <a:r>
              <a:rPr lang="pl-PL" dirty="0"/>
              <a:t> wydane ze względu na niepełnosprawność, Dostosowane arkusze dla zdających</a:t>
            </a:r>
          </a:p>
          <a:p>
            <a:pPr>
              <a:buAutoNum type="arabicParenR"/>
            </a:pPr>
            <a:r>
              <a:rPr lang="pl-PL" dirty="0"/>
              <a:t>z autyzmem, w tym z zespołem Aspergera </a:t>
            </a:r>
          </a:p>
          <a:p>
            <a:pPr>
              <a:buAutoNum type="arabicParenR"/>
            </a:pPr>
            <a:r>
              <a:rPr lang="pl-PL" dirty="0"/>
              <a:t>słabosłyszących </a:t>
            </a:r>
          </a:p>
          <a:p>
            <a:pPr>
              <a:buAutoNum type="arabicParenR"/>
            </a:pPr>
            <a:r>
              <a:rPr lang="pl-PL" dirty="0"/>
              <a:t>niesłyszących</a:t>
            </a:r>
          </a:p>
          <a:p>
            <a:pPr>
              <a:buAutoNum type="arabicParenR"/>
            </a:pPr>
            <a:r>
              <a:rPr lang="pl-PL" dirty="0"/>
              <a:t>słabowidzących </a:t>
            </a:r>
          </a:p>
          <a:p>
            <a:pPr>
              <a:buAutoNum type="arabicParenR"/>
            </a:pPr>
            <a:r>
              <a:rPr lang="pl-PL" dirty="0"/>
              <a:t>niewidomych </a:t>
            </a:r>
          </a:p>
          <a:p>
            <a:pPr>
              <a:buAutoNum type="arabicParenR"/>
            </a:pPr>
            <a:r>
              <a:rPr lang="pl-PL" dirty="0"/>
              <a:t>z niepełnosprawnością ruchową spowodowaną mózgowym porażeniem dziecięcym</a:t>
            </a:r>
          </a:p>
          <a:p>
            <a:pPr>
              <a:buAutoNum type="arabicParenR"/>
            </a:pPr>
            <a:r>
              <a:rPr lang="pl-PL" dirty="0"/>
              <a:t>z niepełnosprawnościami sprzężonymi</a:t>
            </a:r>
          </a:p>
          <a:p>
            <a:pPr>
              <a:buAutoNum type="arabicParenR"/>
            </a:pPr>
            <a:r>
              <a:rPr lang="pl-PL" dirty="0"/>
              <a:t>z zaburzeniem widzenia barw. </a:t>
            </a:r>
          </a:p>
        </p:txBody>
      </p:sp>
    </p:spTree>
    <p:extLst>
      <p:ext uri="{BB962C8B-B14F-4D97-AF65-F5344CB8AC3E}">
        <p14:creationId xmlns:p14="http://schemas.microsoft.com/office/powerpoint/2010/main" val="3393315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E28FEA-512F-0DE4-270E-218F703E3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27701"/>
          </a:xfrm>
        </p:spPr>
        <p:txBody>
          <a:bodyPr/>
          <a:lstStyle/>
          <a:p>
            <a:r>
              <a:rPr lang="pl-PL" dirty="0"/>
              <a:t>Dostosowania warunków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8103E72-128B-5543-CFF3-D203B8FD3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363579"/>
            <a:ext cx="8915400" cy="45476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Dostosowanie </a:t>
            </a:r>
            <a:r>
              <a:rPr lang="pl-PL" b="1" dirty="0"/>
              <a:t>warunków</a:t>
            </a:r>
            <a:r>
              <a:rPr lang="pl-PL" dirty="0"/>
              <a:t> przeprowadzania egzaminu maturalnego polega między innymi na: </a:t>
            </a:r>
          </a:p>
          <a:p>
            <a:r>
              <a:rPr lang="pl-PL" dirty="0"/>
              <a:t>1) zminimalizowaniu ograniczeń wynikających z niepełnosprawności, niedostosowania społecznego lub zagrożenia niedostosowaniem społecznym zdającego </a:t>
            </a:r>
          </a:p>
          <a:p>
            <a:r>
              <a:rPr lang="pl-PL" dirty="0"/>
              <a:t>2) zapewnieniu zdającemu miejsca pracy odpowiedniego do jego potrzeb edukacyjnych oraz możliwości psychofizycznych </a:t>
            </a:r>
          </a:p>
          <a:p>
            <a:r>
              <a:rPr lang="pl-PL" dirty="0"/>
              <a:t>3) wykorzystaniu odpowiedniego sprzętu specjalistycznego, środków dydaktycznych lub urządzenia telekomunikacyjnego wyposażonego w aplikację mobilną służącą do monitorowania stanu zdrowia zdającego </a:t>
            </a:r>
          </a:p>
          <a:p>
            <a:r>
              <a:rPr lang="pl-PL" dirty="0"/>
              <a:t>4) odpowiednim przedłużeniu czasu przewidzianego na przeprowadzenie egzaminu maturalnego </a:t>
            </a:r>
          </a:p>
          <a:p>
            <a:r>
              <a:rPr lang="pl-PL" dirty="0"/>
              <a:t>5) ustaleniu zasad oceniania rozwiązań zadań wykorzystywanych do przeprowadzania egzaminu 6) zapewnieniu obecności i pomocy w czasie egzaminu maturalnego nauczyciela wspomagającego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58934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3FCC6E0-F562-9651-CBE5-ED288ED9D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75301"/>
          </a:xfrm>
        </p:spPr>
        <p:txBody>
          <a:bodyPr/>
          <a:lstStyle/>
          <a:p>
            <a:r>
              <a:rPr lang="pl-PL" dirty="0"/>
              <a:t>Dostosowania, cd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A3C257-7972-EC47-441E-8953B5CCC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27747"/>
            <a:ext cx="8915400" cy="50773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Zdający uprawnieni do otrzymania dostosowań:</a:t>
            </a:r>
          </a:p>
          <a:p>
            <a:pPr>
              <a:buAutoNum type="arabicPeriod"/>
            </a:pPr>
            <a:r>
              <a:rPr lang="pl-PL" dirty="0"/>
              <a:t>posiadający orzeczenie o potrzebie kształcenia specjalnego</a:t>
            </a:r>
          </a:p>
          <a:p>
            <a:pPr>
              <a:buAutoNum type="arabicPeriod"/>
            </a:pPr>
            <a:r>
              <a:rPr lang="pl-PL" dirty="0"/>
              <a:t>posiadający orzeczenie o potrzebie nauczania indywidualnego</a:t>
            </a:r>
          </a:p>
          <a:p>
            <a:pPr>
              <a:buAutoNum type="arabicPeriod"/>
            </a:pPr>
            <a:r>
              <a:rPr lang="pl-PL" dirty="0"/>
              <a:t>chory lub niesprawny czasowo (zaświadczenie lekarskie)</a:t>
            </a:r>
          </a:p>
          <a:p>
            <a:pPr>
              <a:buAutoNum type="arabicPeriod"/>
            </a:pPr>
            <a:r>
              <a:rPr lang="pl-PL" dirty="0"/>
              <a:t>posiadający opinię poradni psychologiczno-pedagogicznej, w tym poradni specjalistycznej, o specyficznych trudnościach w uczeniu się: z dysleksją, z dysgrafią, z dysortografią, z dyskalkulią </a:t>
            </a:r>
          </a:p>
          <a:p>
            <a:pPr>
              <a:buAutoNum type="arabicPeriod"/>
            </a:pPr>
            <a:r>
              <a:rPr lang="pl-PL" dirty="0"/>
              <a:t>który w roku szkolnym 2026/2027 był objęty pomocą </a:t>
            </a:r>
            <a:r>
              <a:rPr lang="pl-PL" dirty="0" err="1"/>
              <a:t>psychologiczno</a:t>
            </a:r>
            <a:r>
              <a:rPr lang="pl-PL" dirty="0"/>
              <a:t> pedagogiczną w szkole ze względu na: a. sytuację kryzysową lub traumatyczną b. trudności adaptacyjne związane z wcześniejszym kształceniem za granicą c. zaburzenia komunikacji językowej </a:t>
            </a:r>
          </a:p>
          <a:p>
            <a:pPr>
              <a:buAutoNum type="arabicPeriod"/>
            </a:pPr>
            <a:r>
              <a:rPr lang="pl-PL" dirty="0"/>
              <a:t>o którym mowa w art. 165 ust. 2 ustawy z dnia 14 grudnia 2016 r. Prawo oświatowe (cudzoziemiec), któremu ograniczona znajomość języka polskiego utrudnia zrozumienie czytanego tekstu7 </a:t>
            </a:r>
          </a:p>
          <a:p>
            <a:pPr>
              <a:buAutoNum type="arabicPeriod"/>
            </a:pPr>
            <a:r>
              <a:rPr lang="pl-PL" dirty="0"/>
              <a:t>z zaburzeniem widzenia barw </a:t>
            </a:r>
          </a:p>
        </p:txBody>
      </p:sp>
    </p:spTree>
    <p:extLst>
      <p:ext uri="{BB962C8B-B14F-4D97-AF65-F5344CB8AC3E}">
        <p14:creationId xmlns:p14="http://schemas.microsoft.com/office/powerpoint/2010/main" val="3351450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F2F35CA-6B4E-DE8D-C517-A04D4BB73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5419"/>
          </a:xfrm>
        </p:spPr>
        <p:txBody>
          <a:bodyPr/>
          <a:lstStyle/>
          <a:p>
            <a:r>
              <a:rPr lang="pl-PL" dirty="0"/>
              <a:t>Deklaracje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BC9BE3-D077-DD6A-4F54-D51C543C2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88141"/>
            <a:ext cx="8915400" cy="4423081"/>
          </a:xfrm>
        </p:spPr>
        <p:txBody>
          <a:bodyPr/>
          <a:lstStyle/>
          <a:p>
            <a:r>
              <a:rPr lang="pl-PL" dirty="0"/>
              <a:t>Każdy zdający może złożyć deklarację przystąpienia do egzaminu maturalnego w 2027 r. w postaci </a:t>
            </a:r>
            <a:r>
              <a:rPr lang="pl-PL" b="1" dirty="0"/>
              <a:t>papierowej </a:t>
            </a:r>
            <a:r>
              <a:rPr lang="pl-PL" dirty="0"/>
              <a:t>albo w </a:t>
            </a:r>
            <a:r>
              <a:rPr lang="pl-PL" b="1" dirty="0"/>
              <a:t>postaci elektronicznej</a:t>
            </a:r>
            <a:r>
              <a:rPr lang="pl-PL" dirty="0"/>
              <a:t>. </a:t>
            </a:r>
            <a:r>
              <a:rPr lang="pl-PL" b="1" dirty="0"/>
              <a:t>(Deklaracja A) </a:t>
            </a:r>
            <a:r>
              <a:rPr lang="pl-PL" dirty="0"/>
              <a:t>Zdający składa deklarację tylko w jednej z tych postaci. W przypadku złożenia deklaracji w obu postaciach za wiążącą będzie uznawana deklaracja złożona jako pierwsza.</a:t>
            </a:r>
          </a:p>
          <a:p>
            <a:r>
              <a:rPr lang="pl-PL" dirty="0"/>
              <a:t>Deklarację w postaci elektronicznej (e-deklarację) zdający może wypełnić i złożyć w Zintegrowanym Interfejsie Użytkownika (ZIU) na stronie internetowej: www.wyniki.edu.pl. </a:t>
            </a:r>
          </a:p>
          <a:p>
            <a:r>
              <a:rPr lang="pl-PL" dirty="0"/>
              <a:t>Deklarację w postaci papierowej składa u Dyrektora Szkoły. Wypełnia na komputerze lub ręcznie, drukuje, podpisuje i składa.</a:t>
            </a:r>
          </a:p>
        </p:txBody>
      </p:sp>
    </p:spTree>
    <p:extLst>
      <p:ext uri="{BB962C8B-B14F-4D97-AF65-F5344CB8AC3E}">
        <p14:creationId xmlns:p14="http://schemas.microsoft.com/office/powerpoint/2010/main" val="777914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387BF4-F4CE-C948-1EAC-8F350D5F5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E-Deklaracje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0C53AD9-17FD-DFF5-20FC-2FC2B7FFF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97106"/>
            <a:ext cx="8915400" cy="4414116"/>
          </a:xfrm>
        </p:spPr>
        <p:txBody>
          <a:bodyPr>
            <a:normAutofit lnSpcReduction="10000"/>
          </a:bodyPr>
          <a:lstStyle/>
          <a:p>
            <a:r>
              <a:rPr lang="pl-PL" dirty="0"/>
              <a:t>Logowanie do </a:t>
            </a:r>
            <a:r>
              <a:rPr lang="pl-PL" b="1" dirty="0"/>
              <a:t>ZIU</a:t>
            </a:r>
            <a:r>
              <a:rPr lang="pl-PL" dirty="0"/>
              <a:t> jest możliwe przy użyciu loginu i hasła otrzymanego od dyrektora szkoły lub dyrektora OKE lub przy użyciu profilu zaufanego, e-dowodu lub bankowości elektronicznej. </a:t>
            </a:r>
          </a:p>
          <a:p>
            <a:r>
              <a:rPr lang="pl-PL" dirty="0"/>
              <a:t>Link do Instrukcji składania i przyjmowania e-deklaracji na stronie </a:t>
            </a:r>
            <a:r>
              <a:rPr lang="pl-PL" b="1" dirty="0"/>
              <a:t>OKE</a:t>
            </a:r>
            <a:r>
              <a:rPr lang="pl-PL" dirty="0"/>
              <a:t> </a:t>
            </a:r>
          </a:p>
          <a:p>
            <a:r>
              <a:rPr lang="pl-PL" dirty="0"/>
              <a:t>Jeżeli wraz z deklaracją zdający składa inne dokumenty, np. orzeczenie o potrzebie kształcenia specjalnego, zaświadczenie lekarskie, opinię poradni psychologicznopedagogicznej, świadectwo ukończenia szkoły, dyplom zawodowy itd., i chce złożyć e-deklarację, wówczas zobowiązany jest przygotować wyraźny skan każdego dokumentu i przesłać te pliki (skany) jako załączniki do deklaracji. W e-deklaracji jest również zobowiązany złożyć oświadczenie o zgodności skanów z papierowymi oryginałami dokumentów, które załącza do deklaracji.</a:t>
            </a:r>
          </a:p>
          <a:p>
            <a:r>
              <a:rPr lang="pl-PL" dirty="0"/>
              <a:t>Dyrektor szkoły przekazuje uczniom ostatnich klas szkół ponadpodstawowych, którzy w 2027 r. planują przystąpienie do egzaminu maturalnego po raz pierwszy, login i hasło do ZIU do </a:t>
            </a:r>
            <a:r>
              <a:rPr lang="pl-PL" b="1" dirty="0"/>
              <a:t>15 listopada 2026 r.</a:t>
            </a:r>
          </a:p>
        </p:txBody>
      </p:sp>
    </p:spTree>
    <p:extLst>
      <p:ext uri="{BB962C8B-B14F-4D97-AF65-F5344CB8AC3E}">
        <p14:creationId xmlns:p14="http://schemas.microsoft.com/office/powerpoint/2010/main" val="3142766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E5D6A2-5939-0B6E-89A8-55D85FDAC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9574"/>
          </a:xfrm>
        </p:spPr>
        <p:txBody>
          <a:bodyPr/>
          <a:lstStyle/>
          <a:p>
            <a:r>
              <a:rPr lang="pl-PL" dirty="0"/>
              <a:t>Terminy - WAŻNE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4172C9E-FCB3-8F85-AD28-E3498D085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540188"/>
            <a:ext cx="8915400" cy="4693701"/>
          </a:xfrm>
        </p:spPr>
        <p:txBody>
          <a:bodyPr/>
          <a:lstStyle/>
          <a:p>
            <a:pPr>
              <a:buAutoNum type="arabicPeriod"/>
            </a:pPr>
            <a:r>
              <a:rPr lang="pl-PL" dirty="0"/>
              <a:t>Dyrektor kody do ZIU przekaże uczniom do </a:t>
            </a:r>
            <a:r>
              <a:rPr lang="pl-PL" b="1" dirty="0"/>
              <a:t>15 listopada 2026 r.</a:t>
            </a:r>
          </a:p>
          <a:p>
            <a:pPr>
              <a:buAutoNum type="arabicPeriod"/>
            </a:pPr>
            <a:r>
              <a:rPr lang="pl-PL" dirty="0"/>
              <a:t>Uczniowie proszeni są o złożenie e-deklaracji do </a:t>
            </a:r>
            <a:r>
              <a:rPr lang="pl-PL" b="1" dirty="0"/>
              <a:t>20 grudnia 2026 r.</a:t>
            </a:r>
            <a:r>
              <a:rPr lang="pl-PL" dirty="0"/>
              <a:t>  - drukują potwierdzenie jej złożenia, podpisują i składają dyrektorowi. Ostateczny termin </a:t>
            </a:r>
            <a:r>
              <a:rPr lang="pl-PL" b="1" dirty="0"/>
              <a:t>7 luty 2027 </a:t>
            </a:r>
            <a:r>
              <a:rPr lang="pl-PL" dirty="0"/>
              <a:t>– można zmieniać i edytować</a:t>
            </a:r>
          </a:p>
          <a:p>
            <a:pPr marL="0" indent="0" algn="just">
              <a:buNone/>
            </a:pPr>
            <a:endParaRPr lang="pl-PL" b="1"/>
          </a:p>
          <a:p>
            <a:pPr marL="0" indent="0" algn="just">
              <a:buNone/>
            </a:pPr>
            <a:r>
              <a:rPr lang="pl-PL" b="1"/>
              <a:t>Jeżeli </a:t>
            </a:r>
            <a:r>
              <a:rPr lang="pl-PL" b="1" dirty="0"/>
              <a:t>wraz z deklaracją zdający składa inne dokumenty, np. orzeczenie o potrzebie kształcenia specjalnego, zaświadczenie lekarskie, opinię poradni </a:t>
            </a:r>
            <a:r>
              <a:rPr lang="pl-PL" b="1" dirty="0" err="1"/>
              <a:t>psychologiczno</a:t>
            </a:r>
            <a:r>
              <a:rPr lang="pl-PL" b="1" dirty="0"/>
              <a:t> pedagogicznej, świadectwo ukończenia szkoły, dyplom zawodowy itd., i chce złożyć e-deklarację, wówczas zobowiązany jest przygotować wyraźny skan każdego dokumentu i przesłać te pliki (skany) jako załączniki do deklaracji. W e-deklaracji jest również zobowiązany złożyć oświadczenie o zgodności skanów, które załącza do deklaracji, z papierowymi oryginałami dokumentów. </a:t>
            </a:r>
          </a:p>
        </p:txBody>
      </p:sp>
    </p:spTree>
    <p:extLst>
      <p:ext uri="{BB962C8B-B14F-4D97-AF65-F5344CB8AC3E}">
        <p14:creationId xmlns:p14="http://schemas.microsoft.com/office/powerpoint/2010/main" val="1874733580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1193</TotalTime>
  <Words>1356</Words>
  <Application>Microsoft Office PowerPoint</Application>
  <PresentationFormat>Panoramiczny</PresentationFormat>
  <Paragraphs>76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Smuga</vt:lpstr>
      <vt:lpstr>22 wrzesień 2026  Matura 2027</vt:lpstr>
      <vt:lpstr>Egzamin maturalny</vt:lpstr>
      <vt:lpstr>Egzaminy</vt:lpstr>
      <vt:lpstr>Egzaminy cd.</vt:lpstr>
      <vt:lpstr>UWAGA</vt:lpstr>
      <vt:lpstr>Terminy</vt:lpstr>
      <vt:lpstr>Dostosowania form</vt:lpstr>
      <vt:lpstr>Dostosowania warunków</vt:lpstr>
      <vt:lpstr>Dostosowania, cd</vt:lpstr>
      <vt:lpstr>Deklaracje</vt:lpstr>
      <vt:lpstr>E-Deklaracje</vt:lpstr>
      <vt:lpstr>Terminy - WAŻNE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Matura 2021</dc:title>
  <dc:creator>ZS-Projekt-2</dc:creator>
  <cp:lastModifiedBy>Krzysztof Klimek</cp:lastModifiedBy>
  <cp:revision>35</cp:revision>
  <dcterms:created xsi:type="dcterms:W3CDTF">2021-04-01T20:42:43Z</dcterms:created>
  <dcterms:modified xsi:type="dcterms:W3CDTF">2026-09-22T08:43:02Z</dcterms:modified>
</cp:coreProperties>
</file>